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2" r:id="rId5"/>
    <p:sldId id="284" r:id="rId6"/>
    <p:sldId id="279" r:id="rId7"/>
    <p:sldId id="280" r:id="rId8"/>
    <p:sldId id="273" r:id="rId9"/>
    <p:sldId id="266" r:id="rId10"/>
    <p:sldId id="269" r:id="rId11"/>
    <p:sldId id="278" r:id="rId12"/>
    <p:sldId id="285" r:id="rId13"/>
    <p:sldId id="286" r:id="rId14"/>
    <p:sldId id="288" r:id="rId15"/>
    <p:sldId id="289" r:id="rId16"/>
    <p:sldId id="287" r:id="rId17"/>
    <p:sldId id="283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0FF6E4-694C-4CD7-90B3-793783DE76D4}" v="50" dt="2025-05-21T15:44:38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AFCE4-8DC8-42AA-A232-1B220CD633D4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E0AAD-F24C-4B3D-BB45-34D7E13ECF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57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1C9E8-C2E1-7510-CBAC-D604F582C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CFAD39E-93E8-8F54-482A-55F04549D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66A484-AF48-CD6D-AB32-3A081CCA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F13C49-DD73-EBE3-0D71-F3ACB007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5CA9EA-3317-DE6C-2BF7-69E2E725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44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C2F6C-AA9C-7BC8-5674-4D1C3761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F3BFF5-C52B-D3CF-039C-6159AC43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23F7DF-1318-602C-8164-09564E80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9EBA87-D8E4-4401-1D3E-5FCE1F6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C8BE42-091F-4D2B-E2A5-5F28E44E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36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A9A4304-54A4-6636-A4B1-CE21A3146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D2BE2A-A1F1-F092-2E62-F49EDE487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2D9966-204B-1F1B-B25C-20537B78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6DEC57-9ECD-83D9-4E66-8DC302BA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3CB762-1E05-1948-5CEB-581D4E7B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63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2E85E-14B1-69EF-2DA0-81AEB459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0CE67C-0B5E-85F5-B127-0122B4259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ABB31C-3E5C-BFED-1302-156BE8B6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6BC183-A258-722F-6F95-1CF05B112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3C1BCC-620F-5414-9870-7D5369C1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16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B5256-7F75-1EE0-5F9F-2B08A74D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6E8E53-F746-564F-1F52-C526F90C3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11B358-97C4-1BBB-BBEF-C304FC9B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DE8B0A-CECA-0B71-6728-F6A12892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40578B-F5E6-D098-CC5F-D7760694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37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A7937-388E-3D03-2DFD-C31D6C073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54CBAC-9DA8-74C9-195B-B9077AAD7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443184-B732-1119-CB92-8C89AE485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49F9E2-F604-1C55-486C-D4B109A8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9C5293-408A-A38A-C839-515691CD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CFD2FA-50F3-B4A5-1D2E-A59C00FA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32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80D32-8A8E-0501-CA0F-8B7A7907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8B58D7-C8A1-5EBE-9969-B70244F2D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32E879-6BFA-D965-68B4-A2A932C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844FAF-BD3C-427C-3CAD-404C622EE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12A8F09-4618-4133-68E2-07A56D230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1DD7C4-2877-ED6A-89A9-2959A2EE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6FDD7EF-12C4-96A9-B82F-0C6C8697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5190BDA-D7CD-E0DE-2CD6-30A62D64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69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F3095-4DF9-B938-AF4B-0B0536FD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B088F8-3704-0F51-F5DD-7722BDEA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54DF7D-FC0B-3809-685E-E7AE6FB5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40EA86-9D51-ACF5-1B6D-6CB15005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41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117EFCB-1F83-2FED-8488-2DFF4C4E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E080B6-1BD7-0778-8A42-A32495DE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0FE3DE-C87B-525E-B330-678C477B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30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F46E5-BB4D-1A15-06ED-F15B8FDA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697FA0-1F9F-2EE3-5EF8-1CD9D1029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A50DA9-674E-5456-6C59-84B27A1E9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BFE089-B0B6-241E-8551-8029F931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5AC228-536F-A37B-D3E5-012EEB89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1A4673-EFB5-8085-5DA3-11BA812D2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6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91A30-AAB3-552C-68E9-FA9B6D1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48F5A08-BFD7-3974-5305-1BC5EC957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11B6E1-E2DC-D9F8-4E19-2C91889C2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AEAF305-E821-BF14-5136-9DFA1AB9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13FE64-E7B9-6EEE-8D72-BE54754C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578C40-AAE8-9027-5886-6608805F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4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FE22A31-A207-415A-7763-5513D32F8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1013BA-669F-CE65-B0BA-5E833C96E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15F3C9-94F0-8150-3836-0DC254F4F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7475EE-1774-42A5-9BCB-DC6B05DA27A1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64F506-3DF2-BF67-9170-690ACBEB3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B3C930-DC0B-4191-BC2A-6F56E8DF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1359CF-A6EB-4A68-AE99-ACA631B5A1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103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A3FBD-170F-9C1F-6A85-D1EFF598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CC8D13EC-D6A3-4E18-BBC5-2358C5A0F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486EDEB-8C29-29DF-0FE5-742A85C581CC}"/>
              </a:ext>
            </a:extLst>
          </p:cNvPr>
          <p:cNvSpPr txBox="1"/>
          <p:nvPr/>
        </p:nvSpPr>
        <p:spPr>
          <a:xfrm>
            <a:off x="2190306" y="1467293"/>
            <a:ext cx="738962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LOOK UP! </a:t>
            </a:r>
          </a:p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en-US" sz="3200" b="1" i="0" dirty="0"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What do all journalism students need to know about our environment and how to achieve that? </a:t>
            </a:r>
          </a:p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en-US" sz="28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Insights from the annual Dutch-Flemish teachers conference</a:t>
            </a:r>
            <a:r>
              <a:rPr lang="nl-NL" sz="28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nl-NL" sz="3200" i="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br>
              <a:rPr lang="nl-NL" sz="3200" b="0" i="0" dirty="0">
                <a:effectLst/>
                <a:latin typeface="Roboto" panose="02000000000000000000" pitchFamily="2" charset="0"/>
              </a:rPr>
            </a:br>
            <a:r>
              <a:rPr lang="nl-NL" sz="1600" b="1" dirty="0">
                <a:latin typeface="Roboto Black" panose="02000000000000000000" pitchFamily="2" charset="0"/>
                <a:ea typeface="Roboto Black" panose="02000000000000000000" pitchFamily="2" charset="0"/>
              </a:rPr>
              <a:t>Harmen Groenhart </a:t>
            </a:r>
          </a:p>
          <a:p>
            <a:r>
              <a:rPr lang="nl-NL" sz="1400" dirty="0">
                <a:latin typeface="Roboto" panose="02000000000000000000" pitchFamily="2" charset="0"/>
                <a:ea typeface="Roboto" panose="02000000000000000000" pitchFamily="2" charset="0"/>
              </a:rPr>
              <a:t>Fontys University of </a:t>
            </a:r>
            <a:r>
              <a:rPr lang="nl-NL" sz="1400" dirty="0" err="1">
                <a:latin typeface="Roboto" panose="02000000000000000000" pitchFamily="2" charset="0"/>
                <a:ea typeface="Roboto" panose="02000000000000000000" pitchFamily="2" charset="0"/>
              </a:rPr>
              <a:t>Applied</a:t>
            </a:r>
            <a:r>
              <a:rPr lang="nl-NL" sz="1400" dirty="0">
                <a:latin typeface="Roboto" panose="02000000000000000000" pitchFamily="2" charset="0"/>
                <a:ea typeface="Roboto" panose="02000000000000000000" pitchFamily="2" charset="0"/>
              </a:rPr>
              <a:t> Sciences </a:t>
            </a:r>
          </a:p>
          <a:p>
            <a:r>
              <a:rPr lang="nl-NL" sz="1400" dirty="0">
                <a:latin typeface="Roboto" panose="02000000000000000000" pitchFamily="2" charset="0"/>
                <a:ea typeface="Roboto" panose="02000000000000000000" pitchFamily="2" charset="0"/>
              </a:rPr>
              <a:t>h.groenhart@fontys.nl </a:t>
            </a:r>
          </a:p>
          <a:p>
            <a:endParaRPr lang="nl-NL" sz="32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Tijdelijke aanduiding voor inhoud 4" descr="Afbeelding met tekst, Lettertype, Graphics, diagram&#10;&#10;Door AI gegenereerde inhoud is mogelijk onjuist.">
            <a:extLst>
              <a:ext uri="{FF2B5EF4-FFF2-40B4-BE49-F238E27FC236}">
                <a16:creationId xmlns:a16="http://schemas.microsoft.com/office/drawing/2014/main" id="{7CB9E783-CB02-7E57-BBE2-003D79AB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r="1" b="1"/>
          <a:stretch/>
        </p:blipFill>
        <p:spPr>
          <a:xfrm>
            <a:off x="7481009" y="5092996"/>
            <a:ext cx="2269972" cy="125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0610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78777-842B-AA7B-20C9-74F3ECC7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43C47C3C-F7D9-7FC3-A0E9-A7F7E853D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958CE66-931A-904B-2B22-154A735E46BD}"/>
              </a:ext>
            </a:extLst>
          </p:cNvPr>
          <p:cNvSpPr txBox="1"/>
          <p:nvPr/>
        </p:nvSpPr>
        <p:spPr>
          <a:xfrm>
            <a:off x="1860697" y="499731"/>
            <a:ext cx="92503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HOW? </a:t>
            </a:r>
          </a:p>
          <a:p>
            <a:endParaRPr lang="en-US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Create awareness. Make sure they open their eyes 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Tijdelijke aanduiding voor inhoud 4" descr="Afbeelding met tekst, handschrift, illustratie, tekening&#10;&#10;Door AI gegenereerde inhoud is mogelijk onjuist.">
            <a:extLst>
              <a:ext uri="{FF2B5EF4-FFF2-40B4-BE49-F238E27FC236}">
                <a16:creationId xmlns:a16="http://schemas.microsoft.com/office/drawing/2014/main" id="{9867CE60-9A7B-EE9E-725E-BA3359B1D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62" y="2541181"/>
            <a:ext cx="5548949" cy="39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2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577DD-17FF-EE54-E6B2-6CAB3D690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968073DA-6766-A705-98F4-E77C91A81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3BF8C26-7602-6563-C5FA-D422A25F4583}"/>
              </a:ext>
            </a:extLst>
          </p:cNvPr>
          <p:cNvSpPr txBox="1"/>
          <p:nvPr/>
        </p:nvSpPr>
        <p:spPr>
          <a:xfrm>
            <a:off x="1860697" y="499731"/>
            <a:ext cx="92503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HOW? </a:t>
            </a:r>
          </a:p>
          <a:p>
            <a:endParaRPr lang="en-US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Create awareness. Make sure they open their eyes. 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Make it small and tangible. But not too cautious! </a:t>
            </a:r>
          </a:p>
          <a:p>
            <a:endParaRPr lang="en-US" sz="2000" i="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Tijdelijke aanduiding voor inhoud 4" descr="Afbeelding met tekst, zoogdier, tekenfilm, clipart&#10;&#10;Door AI gegenereerde inhoud is mogelijk onjuist.">
            <a:extLst>
              <a:ext uri="{FF2B5EF4-FFF2-40B4-BE49-F238E27FC236}">
                <a16:creationId xmlns:a16="http://schemas.microsoft.com/office/drawing/2014/main" id="{A37B99D6-8734-8B3C-3404-C205DE4E1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24" y="2584547"/>
            <a:ext cx="5337991" cy="37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36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5F2AD-1A5D-0666-CE51-51589BDA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A970C87D-3CCD-9C03-96A6-8099EDE1B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22548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32051DA-7000-6B6E-43F2-4CF8FF9CB8EC}"/>
              </a:ext>
            </a:extLst>
          </p:cNvPr>
          <p:cNvSpPr txBox="1"/>
          <p:nvPr/>
        </p:nvSpPr>
        <p:spPr>
          <a:xfrm>
            <a:off x="1860697" y="499731"/>
            <a:ext cx="92503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HOW? </a:t>
            </a:r>
          </a:p>
          <a:p>
            <a:endParaRPr lang="en-US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Create awareness. Make sure they open their eyes 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Make it smart, small and tangible. </a:t>
            </a:r>
          </a:p>
          <a:p>
            <a:endParaRPr lang="en-US" sz="2000" i="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Dosage and tone of voice</a:t>
            </a:r>
          </a:p>
        </p:txBody>
      </p:sp>
      <p:pic>
        <p:nvPicPr>
          <p:cNvPr id="2" name="Tijdelijke aanduiding voor inhoud 4" descr="Afbeelding met tekst, meubels, tekenfilm, computer&#10;&#10;Door AI gegenereerde inhoud is mogelijk onjuist.">
            <a:extLst>
              <a:ext uri="{FF2B5EF4-FFF2-40B4-BE49-F238E27FC236}">
                <a16:creationId xmlns:a16="http://schemas.microsoft.com/office/drawing/2014/main" id="{6F478E71-A764-88D8-9FF4-383153AF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74" y="2374492"/>
            <a:ext cx="5484022" cy="38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4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2F49B-7036-2939-62EF-4768DC698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939743C5-6091-7024-16B3-7013E3D51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2E3C597-C151-1F82-3C7B-BC620C12A124}"/>
              </a:ext>
            </a:extLst>
          </p:cNvPr>
          <p:cNvSpPr txBox="1"/>
          <p:nvPr/>
        </p:nvSpPr>
        <p:spPr>
          <a:xfrm>
            <a:off x="1860697" y="499731"/>
            <a:ext cx="925032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WHEN?</a:t>
            </a: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WHO? </a:t>
            </a:r>
          </a:p>
          <a:p>
            <a:endParaRPr lang="en-US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en-US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Now. </a:t>
            </a:r>
          </a:p>
          <a:p>
            <a:r>
              <a:rPr lang="en-US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Us.</a:t>
            </a:r>
          </a:p>
        </p:txBody>
      </p:sp>
    </p:spTree>
    <p:extLst>
      <p:ext uri="{BB962C8B-B14F-4D97-AF65-F5344CB8AC3E}">
        <p14:creationId xmlns:p14="http://schemas.microsoft.com/office/powerpoint/2010/main" val="32105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A0838-22D3-4B73-34B7-CD9CF627B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38CE38D5-A187-2F00-6890-5438D5B57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223770F-FBE3-AA58-3C9C-521A6744F21D}"/>
              </a:ext>
            </a:extLst>
          </p:cNvPr>
          <p:cNvSpPr txBox="1"/>
          <p:nvPr/>
        </p:nvSpPr>
        <p:spPr>
          <a:xfrm>
            <a:off x="3200399" y="2243469"/>
            <a:ext cx="73896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FINE</a:t>
            </a:r>
          </a:p>
          <a:p>
            <a:endParaRPr lang="nl-NL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endParaRPr lang="nl-NL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algn="r"/>
            <a:r>
              <a:rPr lang="nl-NL" sz="2400" b="1" dirty="0">
                <a:latin typeface="Roboto Black" panose="02000000000000000000" pitchFamily="2" charset="0"/>
                <a:ea typeface="Roboto Black" panose="02000000000000000000" pitchFamily="2" charset="0"/>
              </a:rPr>
              <a:t>Harmen Groenhart </a:t>
            </a:r>
          </a:p>
          <a:p>
            <a:pPr algn="r"/>
            <a:r>
              <a:rPr lang="nl-NL" sz="2000" dirty="0">
                <a:latin typeface="Roboto" panose="02000000000000000000" pitchFamily="2" charset="0"/>
                <a:ea typeface="Roboto" panose="02000000000000000000" pitchFamily="2" charset="0"/>
              </a:rPr>
              <a:t>Fontys University of </a:t>
            </a:r>
            <a:r>
              <a:rPr lang="nl-NL" sz="2000" dirty="0" err="1">
                <a:latin typeface="Roboto" panose="02000000000000000000" pitchFamily="2" charset="0"/>
                <a:ea typeface="Roboto" panose="02000000000000000000" pitchFamily="2" charset="0"/>
              </a:rPr>
              <a:t>Applied</a:t>
            </a:r>
            <a:r>
              <a:rPr lang="nl-NL" sz="2000" dirty="0">
                <a:latin typeface="Roboto" panose="02000000000000000000" pitchFamily="2" charset="0"/>
                <a:ea typeface="Roboto" panose="02000000000000000000" pitchFamily="2" charset="0"/>
              </a:rPr>
              <a:t> Sciences </a:t>
            </a:r>
          </a:p>
          <a:p>
            <a:pPr algn="r"/>
            <a:r>
              <a:rPr lang="nl-NL" sz="2000" dirty="0">
                <a:latin typeface="Roboto" panose="02000000000000000000" pitchFamily="2" charset="0"/>
                <a:ea typeface="Roboto" panose="02000000000000000000" pitchFamily="2" charset="0"/>
              </a:rPr>
              <a:t>h.groenhart@fontys.nl </a:t>
            </a:r>
          </a:p>
        </p:txBody>
      </p:sp>
    </p:spTree>
    <p:extLst>
      <p:ext uri="{BB962C8B-B14F-4D97-AF65-F5344CB8AC3E}">
        <p14:creationId xmlns:p14="http://schemas.microsoft.com/office/powerpoint/2010/main" val="185751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0ECBC-F4B6-F2B3-0B29-8EB955F63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24A3ADC1-C8F0-6C0A-1766-888DA49CF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CE6AFFA-40C5-98B3-8A35-CE0EE8449DE3}"/>
              </a:ext>
            </a:extLst>
          </p:cNvPr>
          <p:cNvSpPr txBox="1"/>
          <p:nvPr/>
        </p:nvSpPr>
        <p:spPr>
          <a:xfrm>
            <a:off x="2190306" y="1467293"/>
            <a:ext cx="73896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PERCHÉ</a:t>
            </a:r>
          </a:p>
          <a:p>
            <a:r>
              <a:rPr lang="it-IT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COSA</a:t>
            </a:r>
          </a:p>
          <a:p>
            <a:r>
              <a:rPr lang="it-IT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COME</a:t>
            </a:r>
          </a:p>
          <a:p>
            <a:r>
              <a:rPr lang="it-IT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QUANDO</a:t>
            </a:r>
          </a:p>
          <a:p>
            <a:r>
              <a:rPr lang="it-IT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CHI</a:t>
            </a:r>
            <a:endParaRPr lang="nl-NL" sz="4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4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2EF4B-BF2E-10A1-5826-4F5A93323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C312F703-E7B3-081A-E813-2105FF98B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B11A4F8-C334-7BD6-69AD-4E6A208A063E}"/>
              </a:ext>
            </a:extLst>
          </p:cNvPr>
          <p:cNvSpPr txBox="1"/>
          <p:nvPr/>
        </p:nvSpPr>
        <p:spPr>
          <a:xfrm>
            <a:off x="2190306" y="1467293"/>
            <a:ext cx="73896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WHY </a:t>
            </a: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</a:t>
            </a:r>
            <a:endParaRPr lang="nl-NL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HOW</a:t>
            </a:r>
            <a:endParaRPr lang="nl-NL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WHEN</a:t>
            </a:r>
            <a:endParaRPr lang="nl-NL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240167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0FDE1-8266-0B4E-07E0-C450B368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63975036-5AEC-B777-88EB-7C6E4B910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FEBEF56-D86F-CB69-CFCD-6F5C2DE9033F}"/>
              </a:ext>
            </a:extLst>
          </p:cNvPr>
          <p:cNvSpPr txBox="1"/>
          <p:nvPr/>
        </p:nvSpPr>
        <p:spPr>
          <a:xfrm>
            <a:off x="2190306" y="1467293"/>
            <a:ext cx="73896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WHY 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is </a:t>
            </a:r>
            <a:r>
              <a:rPr lang="nl-NL" sz="3200" b="1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this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 important? </a:t>
            </a: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 </a:t>
            </a:r>
            <a:r>
              <a:rPr lang="nl-NL" sz="3200" b="1" dirty="0" err="1">
                <a:latin typeface="Roboto Black" panose="02000000000000000000" pitchFamily="2" charset="0"/>
                <a:ea typeface="Roboto Black" panose="02000000000000000000" pitchFamily="2" charset="0"/>
              </a:rPr>
              <a:t>knowledge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?</a:t>
            </a: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HOW </a:t>
            </a:r>
            <a:r>
              <a:rPr lang="nl-NL" sz="3200" b="1" dirty="0" err="1">
                <a:latin typeface="Roboto Black" panose="02000000000000000000" pitchFamily="2" charset="0"/>
                <a:ea typeface="Roboto Black" panose="02000000000000000000" pitchFamily="2" charset="0"/>
              </a:rPr>
              <a:t>to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 we </a:t>
            </a:r>
            <a:r>
              <a:rPr lang="nl-NL" sz="3200" b="1" dirty="0" err="1">
                <a:latin typeface="Roboto Black" panose="02000000000000000000" pitchFamily="2" charset="0"/>
                <a:ea typeface="Roboto Black" panose="02000000000000000000" pitchFamily="2" charset="0"/>
              </a:rPr>
              <a:t>teach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nl-NL" sz="3200" b="1" dirty="0" err="1">
                <a:latin typeface="Roboto Black" panose="02000000000000000000" pitchFamily="2" charset="0"/>
                <a:ea typeface="Roboto Black" panose="02000000000000000000" pitchFamily="2" charset="0"/>
              </a:rPr>
              <a:t>it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? </a:t>
            </a: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WHEN 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do we start? </a:t>
            </a:r>
          </a:p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WHO 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’s turn is </a:t>
            </a:r>
            <a:r>
              <a:rPr lang="nl-NL" sz="3200" b="1" dirty="0" err="1">
                <a:latin typeface="Roboto Black" panose="02000000000000000000" pitchFamily="2" charset="0"/>
                <a:ea typeface="Roboto Black" panose="02000000000000000000" pitchFamily="2" charset="0"/>
              </a:rPr>
              <a:t>it</a:t>
            </a:r>
            <a:r>
              <a:rPr lang="nl-NL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? </a:t>
            </a:r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63D330C-7389-57CB-F6DA-A4E44B87E1DA}"/>
              </a:ext>
            </a:extLst>
          </p:cNvPr>
          <p:cNvSpPr txBox="1"/>
          <p:nvPr/>
        </p:nvSpPr>
        <p:spPr>
          <a:xfrm>
            <a:off x="6694947" y="4482766"/>
            <a:ext cx="50610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“…being able to properly follow and interpret all causes, consequences and measures regarding climate change requires new knowledge and insights.”</a:t>
            </a:r>
          </a:p>
          <a:p>
            <a:pPr algn="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r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Dutch national profile for journalism education, 2023  </a:t>
            </a:r>
          </a:p>
          <a:p>
            <a:pPr algn="r"/>
            <a:endParaRPr lang="nl-NL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60660B-B03E-AE3B-B1AB-B9F968B8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120 teachers from 10 J-schools in NL and BE</a:t>
            </a:r>
          </a:p>
        </p:txBody>
      </p:sp>
      <p:pic>
        <p:nvPicPr>
          <p:cNvPr id="11" name="Afbeelding 10" descr="Afbeelding met kleding, person, persoon, Menselijk gezicht&#10;&#10;Door AI gegenereerde inhoud is mogelijk onjuist.">
            <a:extLst>
              <a:ext uri="{FF2B5EF4-FFF2-40B4-BE49-F238E27FC236}">
                <a16:creationId xmlns:a16="http://schemas.microsoft.com/office/drawing/2014/main" id="{824853E0-5884-319B-29BE-A53DB80CC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25725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Tijdelijke aanduiding voor inhoud 4" descr="Afbeelding met tekst, kleding, schoeisel, person&#10;&#10;Door AI gegenereerde inhoud is mogelijk onjuist.">
            <a:extLst>
              <a:ext uri="{FF2B5EF4-FFF2-40B4-BE49-F238E27FC236}">
                <a16:creationId xmlns:a16="http://schemas.microsoft.com/office/drawing/2014/main" id="{6A12E221-A707-3812-D93A-EDC3F2B25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223" r="12143" b="18367"/>
          <a:stretch/>
        </p:blipFill>
        <p:spPr>
          <a:xfrm>
            <a:off x="4422259" y="-1"/>
            <a:ext cx="3347482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Afbeelding 6" descr="Afbeelding met kleding, person, persoon, mensen&#10;&#10;Door AI gegenereerde inhoud is mogelijk onjuist.">
            <a:extLst>
              <a:ext uri="{FF2B5EF4-FFF2-40B4-BE49-F238E27FC236}">
                <a16:creationId xmlns:a16="http://schemas.microsoft.com/office/drawing/2014/main" id="{6352F6DA-8EC5-D380-2F62-A56F4E097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9" r="-1" b="6389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9190D3B-E01A-C5D6-F250-85183A79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766267"/>
            <a:ext cx="5260975" cy="1077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1 key note, 4 panel speakers, 4 inspiration sessions, 2 workshops, 5 training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sesisons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4 roundtables. </a:t>
            </a:r>
          </a:p>
        </p:txBody>
      </p:sp>
    </p:spTree>
    <p:extLst>
      <p:ext uri="{BB962C8B-B14F-4D97-AF65-F5344CB8AC3E}">
        <p14:creationId xmlns:p14="http://schemas.microsoft.com/office/powerpoint/2010/main" val="154972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8C64D721-77AA-E5F2-523D-AD9730E28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0893D1-FFCC-2E6C-DEB3-D0E002C0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9FD1016-FF5D-E84E-1EDB-3B0CE8663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3656" y="1366522"/>
            <a:ext cx="5493067" cy="3436484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7DA144B-C02A-7A46-6461-351C3FD48078}"/>
              </a:ext>
            </a:extLst>
          </p:cNvPr>
          <p:cNvSpPr txBox="1"/>
          <p:nvPr/>
        </p:nvSpPr>
        <p:spPr>
          <a:xfrm>
            <a:off x="2563656" y="4803006"/>
            <a:ext cx="159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Heleen </a:t>
            </a:r>
          </a:p>
          <a:p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 </a:t>
            </a:r>
            <a:r>
              <a:rPr lang="nl-NL" sz="14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Coninck</a:t>
            </a:r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A949EFD-4628-BE18-CF85-1A2C957EF995}"/>
              </a:ext>
            </a:extLst>
          </p:cNvPr>
          <p:cNvSpPr txBox="1"/>
          <p:nvPr/>
        </p:nvSpPr>
        <p:spPr>
          <a:xfrm>
            <a:off x="3956658" y="4803006"/>
            <a:ext cx="159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Heleen </a:t>
            </a:r>
          </a:p>
          <a:p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Ekker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41AB0BC-5D6C-D32F-9835-F0B090617AC6}"/>
              </a:ext>
            </a:extLst>
          </p:cNvPr>
          <p:cNvSpPr txBox="1"/>
          <p:nvPr/>
        </p:nvSpPr>
        <p:spPr>
          <a:xfrm>
            <a:off x="5210589" y="4803006"/>
            <a:ext cx="159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Ward </a:t>
            </a:r>
          </a:p>
          <a:p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Wijndelts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E6F47A8-1577-9D42-3FA4-0B0AA180F4DF}"/>
              </a:ext>
            </a:extLst>
          </p:cNvPr>
          <p:cNvSpPr txBox="1"/>
          <p:nvPr/>
        </p:nvSpPr>
        <p:spPr>
          <a:xfrm>
            <a:off x="6603591" y="4803006"/>
            <a:ext cx="159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Isa</a:t>
            </a:r>
          </a:p>
          <a:p>
            <a:r>
              <a:rPr lang="nl-NL" sz="14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Hamerlinck</a:t>
            </a:r>
            <a:r>
              <a:rPr lang="nl-NL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433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1E7D7992-EB1D-78B4-5207-129339C8D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F1CADD1-44B2-D42A-ED05-560730AD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538" y="758039"/>
            <a:ext cx="4616434" cy="10040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22E1DA6-EC32-C566-2A8B-32FD5CD5A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538" y="1908730"/>
            <a:ext cx="4644528" cy="98696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8C77A91-5FAC-2A98-1A5A-46C407D85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538" y="3007594"/>
            <a:ext cx="4616434" cy="105957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0F61B58-328F-CF1E-0B37-308563305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538" y="4179074"/>
            <a:ext cx="3150378" cy="102739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33BE6E5-7956-BBBF-CECC-708291D52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334" y="5257130"/>
            <a:ext cx="1473454" cy="112843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9574C94-644E-233D-7656-65C62B7AE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1773" y="5244130"/>
            <a:ext cx="3244143" cy="105957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71D4600-D7B1-8EE6-6637-181F9739D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1316" y="4187548"/>
            <a:ext cx="1381043" cy="98700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EE71F5FE-1BFD-45ED-85F1-344A2DC3B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492" y="374641"/>
            <a:ext cx="3747208" cy="3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00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2C156-DF29-25F6-2693-F370A248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3C1437CF-EF93-7C20-0143-14CF0DEAE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92B7FCC-D037-8015-3D89-037888F02A5A}"/>
              </a:ext>
            </a:extLst>
          </p:cNvPr>
          <p:cNvSpPr txBox="1"/>
          <p:nvPr/>
        </p:nvSpPr>
        <p:spPr>
          <a:xfrm>
            <a:off x="1860697" y="499731"/>
            <a:ext cx="925032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WHY? </a:t>
            </a:r>
          </a:p>
          <a:p>
            <a:endParaRPr lang="en-US" sz="32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you must be able to </a:t>
            </a:r>
            <a:r>
              <a:rPr lang="en-US" sz="2000" b="1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recognize the news</a:t>
            </a:r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know what is relevant and newsworthy. 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you have to be able to make </a:t>
            </a:r>
            <a:r>
              <a:rPr lang="en-US" sz="2000" b="1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connections with other domains</a:t>
            </a:r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; ecology is related to all other sub-editorial work.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o you have to be able to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recognize when a source is deceiving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you with false or simplistic narrative, you will go wrong if you do not have a basic understanding. 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climate issues are so </a:t>
            </a:r>
            <a:r>
              <a:rPr lang="en-US" sz="2000" b="1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existential and so long-term </a:t>
            </a:r>
            <a:r>
              <a:rPr lang="en-US" sz="200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that it is potentially more important than other domains. </a:t>
            </a:r>
            <a:endParaRPr lang="nl-NL" sz="24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7E5E5-462D-A073-5941-4F5BBB838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echthoek, Parallel, plein, zwart-wit&#10;&#10;Door AI gegenereerde inhoud is mogelijk onjuist.">
            <a:extLst>
              <a:ext uri="{FF2B5EF4-FFF2-40B4-BE49-F238E27FC236}">
                <a16:creationId xmlns:a16="http://schemas.microsoft.com/office/drawing/2014/main" id="{4B6C0D21-7F8E-9340-5353-64247B925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1E57673-302B-CF83-49F7-1E8A471576D8}"/>
              </a:ext>
            </a:extLst>
          </p:cNvPr>
          <p:cNvSpPr txBox="1"/>
          <p:nvPr/>
        </p:nvSpPr>
        <p:spPr>
          <a:xfrm>
            <a:off x="1860697" y="499731"/>
            <a:ext cx="9983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FA65A01-2A1A-1434-8E1F-CC9DA23C9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83" y="1350334"/>
            <a:ext cx="8627520" cy="933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EB402B8-42CB-F47C-95CB-A2074E4FB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84" y="2392333"/>
            <a:ext cx="8627520" cy="4287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3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7820389-74b7-4538-af11-9239ab6d45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294D1930CC6C4BB14E67CC78B6D37F" ma:contentTypeVersion="18" ma:contentTypeDescription="Een nieuw document maken." ma:contentTypeScope="" ma:versionID="b730a2830d8eea69fc75a01279b78298">
  <xsd:schema xmlns:xsd="http://www.w3.org/2001/XMLSchema" xmlns:xs="http://www.w3.org/2001/XMLSchema" xmlns:p="http://schemas.microsoft.com/office/2006/metadata/properties" xmlns:ns3="b0271733-d0c2-4b84-aadc-9880f6a7779b" xmlns:ns4="37820389-74b7-4538-af11-9239ab6d457f" targetNamespace="http://schemas.microsoft.com/office/2006/metadata/properties" ma:root="true" ma:fieldsID="c6c37759765667fe468500557a7b05f8" ns3:_="" ns4:_="">
    <xsd:import namespace="b0271733-d0c2-4b84-aadc-9880f6a7779b"/>
    <xsd:import namespace="37820389-74b7-4538-af11-9239ab6d457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71733-d0c2-4b84-aadc-9880f6a777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20389-74b7-4538-af11-9239ab6d45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dexed="true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6B28DA-C261-4908-A2B8-4D63D16C6EAA}">
  <ds:schemaRefs>
    <ds:schemaRef ds:uri="http://purl.org/dc/dcmitype/"/>
    <ds:schemaRef ds:uri="http://www.w3.org/XML/1998/namespace"/>
    <ds:schemaRef ds:uri="b0271733-d0c2-4b84-aadc-9880f6a7779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7820389-74b7-4538-af11-9239ab6d457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E130D58-B452-4EE9-A8D6-774AD906FC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41B3A4-632D-4B0A-A20E-9AD2A6273D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271733-d0c2-4b84-aadc-9880f6a7779b"/>
    <ds:schemaRef ds:uri="37820389-74b7-4538-af11-9239ab6d45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Breedbeeld</PresentationFormat>
  <Paragraphs>70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Roboto</vt:lpstr>
      <vt:lpstr>Roboto Black</vt:lpstr>
      <vt:lpstr>Kantoorthema</vt:lpstr>
      <vt:lpstr>PowerPoint-presentatie</vt:lpstr>
      <vt:lpstr>PowerPoint-presentatie</vt:lpstr>
      <vt:lpstr>PowerPoint-presentatie</vt:lpstr>
      <vt:lpstr>PowerPoint-presentatie</vt:lpstr>
      <vt:lpstr>120 teachers from 10 J-schools in NL and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Fontys Hogeschool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Groenhart,Harmen H.P.</dc:creator>
  <cp:lastModifiedBy>Groenhart,Harmen H.P.</cp:lastModifiedBy>
  <cp:revision>7</cp:revision>
  <dcterms:created xsi:type="dcterms:W3CDTF">2025-03-18T14:28:45Z</dcterms:created>
  <dcterms:modified xsi:type="dcterms:W3CDTF">2025-05-21T21:32:33Z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0x0101008B294D1930CC6C4BB14E67CC78B6D37F</vt:lpwstr>
  </property>
</Properties>
</file>